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29"/>
  </p:notesMasterIdLst>
  <p:handoutMasterIdLst>
    <p:handoutMasterId r:id="rId30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7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287" r:id="rId25"/>
    <p:sldId id="277" r:id="rId26"/>
    <p:sldId id="278" r:id="rId27"/>
    <p:sldId id="288" r:id="rId28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17-12-2019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15BD-C251-4361-9924-1908F6DB658F}" type="datetimeFigureOut">
              <a:rPr lang="nl-NL" smtClean="0"/>
              <a:t>17-12-2019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D9CD5-9F55-41D3-AAEF-D83B10146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80757"/>
          </a:xfrm>
        </p:spPr>
        <p:txBody>
          <a:bodyPr/>
          <a:lstStyle/>
          <a:p>
            <a:r>
              <a:rPr lang="nl-NL" dirty="0" smtClean="0"/>
              <a:t>Herhaling </a:t>
            </a:r>
            <a:br>
              <a:rPr lang="nl-NL" dirty="0" smtClean="0"/>
            </a:br>
            <a:r>
              <a:rPr lang="nl-NL" dirty="0" smtClean="0"/>
              <a:t>Financieel Management</a:t>
            </a:r>
            <a:endParaRPr lang="nl-NL" dirty="0"/>
          </a:p>
        </p:txBody>
      </p:sp>
      <p:pic>
        <p:nvPicPr>
          <p:cNvPr id="3" name="Picture 2" descr="Afbeeldingsresultaat voor basiscalculaties voor marke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09" y="2461600"/>
            <a:ext cx="2343651" cy="3319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s.s-bol.com/imgbase0/imagebase3/large/FC/3/7/3/1/92000000224713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459" y="2461600"/>
            <a:ext cx="2322779" cy="3319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524000" y="660160"/>
            <a:ext cx="9144000" cy="980757"/>
          </a:xfrm>
        </p:spPr>
        <p:txBody>
          <a:bodyPr anchor="t"/>
          <a:lstStyle/>
          <a:p>
            <a:pPr algn="l"/>
            <a:r>
              <a:rPr lang="nl-NL" sz="4000" b="1" dirty="0" smtClean="0"/>
              <a:t>Finan</a:t>
            </a:r>
            <a:r>
              <a:rPr lang="nl-NL" sz="4000" b="1" dirty="0" smtClean="0"/>
              <a:t>cieel management - </a:t>
            </a:r>
            <a:r>
              <a:rPr lang="nl-NL" sz="4000" i="1" dirty="0" smtClean="0"/>
              <a:t>Herhaling</a:t>
            </a:r>
            <a:br>
              <a:rPr lang="nl-NL" sz="4000" i="1" dirty="0" smtClean="0"/>
            </a:br>
            <a:r>
              <a:rPr lang="nl-NL" sz="4000" i="1" dirty="0" smtClean="0"/>
              <a:t>Hoofdstuk 1. Kosten</a:t>
            </a:r>
            <a:endParaRPr lang="nl-NL" sz="4000" i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0" y="2239099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Kosten indelen</a:t>
            </a: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24000" y="3698444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Naar kostensoort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vaste/constante &amp; variabele 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directe &amp; indirecte kosten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2" name="Picture 2" descr="Afbeeldingsresultaat voor basiscalculaties voor marke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660" y="499449"/>
            <a:ext cx="946280" cy="134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fbeeldingsresultaat voor basiscalculaties voor marke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660" y="499449"/>
            <a:ext cx="946280" cy="134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07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Kosten indelen: naar kostensoort</a:t>
            </a: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77334" y="1428750"/>
            <a:ext cx="5018616" cy="50101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Kosten van menselijke arbeid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Rentekosten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Kosten van diensten van derden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Voorraadkosten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Transportkosten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Promotiekosten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Huisvestingskosten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Kosten van de grond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Huurkosten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Kosten van duurzame bedrijfsmiddelen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Afschrijvingskosten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Complementaire kosten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Rentekosten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9" name="Picture 2" descr="Afbeeldingsresultaat voor inventaris en voorra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637" y="1428750"/>
            <a:ext cx="3113035" cy="457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fbeeldingsresultaat voor basiscalculaties voor marke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660" y="480399"/>
            <a:ext cx="946280" cy="134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53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Kosten indelen</a:t>
            </a: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Naar kostensoort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vaste/constante &amp; variabele 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directe &amp; indirecte kosten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6" name="Picture 2" descr="Afbeeldingsresultaat voor basiscalculaties voor marke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660" y="480399"/>
            <a:ext cx="946280" cy="134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38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Kosten indelen: in constante/vaste en variabele kosten</a:t>
            </a: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77334" y="2270645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Constante/Vaste kosten: veranderen NIET als de productie veranderd.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Variabele kosten: veranderen WEL als de productie veranderd.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026" name="Picture 2" descr="Afbeeldingsresultaat voor evenementen locat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3645315"/>
            <a:ext cx="3756025" cy="250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cater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3645315"/>
            <a:ext cx="4168775" cy="249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fbeeldingsresultaat voor basiscalculaties voor marke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660" y="480399"/>
            <a:ext cx="946280" cy="134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66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Kosten indelen</a:t>
            </a: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Naar kostensoort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vaste/constante &amp; variabele 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directe &amp; indirecte kosten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6" name="Picture 2" descr="Afbeeldingsresultaat voor basiscalculaties voor marke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660" y="480399"/>
            <a:ext cx="946280" cy="134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19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Kosten indelen: in directe en indirecte kosten</a:t>
            </a:r>
            <a:endParaRPr kumimoji="0" lang="nl-NL" sz="36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Directe kosten: kosten die toe te wijzen zijn aan één product of dienst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Indirecte kosten: kosten die niet voor één product of één dienst worden gemaakt, maar voor alle producten en/of diensten van een onderneming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Picture 2" descr="Afbeeldingsresultaat voor auto met onderde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053" y="3963050"/>
            <a:ext cx="4075203" cy="207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fbeeldingsresultaat voor auto's in een h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256" y="4291409"/>
            <a:ext cx="2435805" cy="162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fbeeldingsresultaat voor basiscalculaties voor marke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660" y="480399"/>
            <a:ext cx="946280" cy="134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69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 bwMode="auto">
          <a:xfrm>
            <a:off x="1524000" y="660160"/>
            <a:ext cx="9144000" cy="98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sz="4000" b="1" dirty="0" smtClean="0"/>
              <a:t>Financieel management - </a:t>
            </a:r>
            <a:r>
              <a:rPr lang="nl-NL" sz="4000" i="1" dirty="0" smtClean="0"/>
              <a:t>Herhaling</a:t>
            </a:r>
            <a:br>
              <a:rPr lang="nl-NL" sz="4000" i="1" dirty="0" smtClean="0"/>
            </a:br>
            <a:r>
              <a:rPr lang="nl-NL" sz="4000" i="1" dirty="0" smtClean="0"/>
              <a:t>Hoofdstuk 2. Begroten en budgetteren</a:t>
            </a:r>
            <a:endParaRPr lang="nl-NL" sz="4000" i="1" dirty="0"/>
          </a:p>
        </p:txBody>
      </p:sp>
      <p:pic>
        <p:nvPicPr>
          <p:cNvPr id="3" name="Picture 2" descr="Afbeeldingsresultaat voor basiscalculaties voor marke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660" y="480399"/>
            <a:ext cx="946280" cy="134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2"/>
          <p:cNvSpPr>
            <a:spLocks noGrp="1"/>
          </p:cNvSpPr>
          <p:nvPr/>
        </p:nvSpPr>
        <p:spPr bwMode="auto">
          <a:xfrm>
            <a:off x="1219200" y="2057399"/>
            <a:ext cx="10607739" cy="377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dirty="0" smtClean="0"/>
              <a:t>	</a:t>
            </a:r>
            <a:endParaRPr lang="nl-NL" sz="2400" dirty="0" smtClean="0"/>
          </a:p>
          <a:p>
            <a:pPr marL="457200" lvl="1" indent="0">
              <a:buNone/>
            </a:pPr>
            <a:r>
              <a:rPr lang="nl-NL" sz="3200" b="1" dirty="0" smtClean="0">
                <a:ea typeface="+mj-ea"/>
                <a:cs typeface="+mj-cs"/>
              </a:rPr>
              <a:t>2.6 Exploitatie</a:t>
            </a:r>
            <a:r>
              <a:rPr lang="nl-NL" sz="3200" b="1" u="sng" dirty="0" smtClean="0">
                <a:ea typeface="+mj-ea"/>
                <a:cs typeface="+mj-cs"/>
              </a:rPr>
              <a:t>begroting</a:t>
            </a:r>
            <a:r>
              <a:rPr lang="nl-NL" sz="3200" b="1" dirty="0" smtClean="0">
                <a:ea typeface="+mj-ea"/>
                <a:cs typeface="+mj-cs"/>
              </a:rPr>
              <a:t> / </a:t>
            </a:r>
            <a:r>
              <a:rPr lang="nl-NL" sz="3200" b="1" dirty="0" smtClean="0"/>
              <a:t>exploitatie</a:t>
            </a:r>
            <a:r>
              <a:rPr lang="nl-NL" sz="3200" b="1" u="sng" dirty="0" smtClean="0"/>
              <a:t>overzicht</a:t>
            </a:r>
            <a:r>
              <a:rPr lang="nl-NL" sz="3200" b="1" dirty="0" smtClean="0"/>
              <a:t> </a:t>
            </a:r>
            <a:endParaRPr lang="nl-NL" sz="3200" b="1" dirty="0">
              <a:ea typeface="+mj-ea"/>
              <a:cs typeface="+mj-cs"/>
            </a:endParaRPr>
          </a:p>
          <a:p>
            <a:pPr marL="457200" lvl="1" indent="0" eaLnBrk="1" hangingPunct="1">
              <a:buNone/>
            </a:pPr>
            <a:endParaRPr lang="nl-NL" sz="1800" dirty="0"/>
          </a:p>
          <a:p>
            <a:pPr lvl="1" eaLnBrk="1" hangingPunct="1"/>
            <a:r>
              <a:rPr lang="nl-NL" dirty="0" smtClean="0"/>
              <a:t>Een ondernemer wil graag weten of zij winst (of verlies) maakt in een periode</a:t>
            </a:r>
          </a:p>
          <a:p>
            <a:pPr lvl="1" eaLnBrk="1" hangingPunct="1"/>
            <a:endParaRPr lang="nl-NL" dirty="0"/>
          </a:p>
          <a:p>
            <a:pPr lvl="1" eaLnBrk="1" hangingPunct="1"/>
            <a:r>
              <a:rPr lang="nl-NL" dirty="0" smtClean="0"/>
              <a:t>Twee soorten winst: brutowinst en nettowinst</a:t>
            </a:r>
          </a:p>
          <a:p>
            <a:pPr lvl="1" eaLnBrk="1" hangingPunct="1"/>
            <a:endParaRPr lang="nl-NL" sz="1800" dirty="0"/>
          </a:p>
          <a:p>
            <a:pPr marL="457200" lvl="1" indent="0" eaLnBrk="1" hangingPunct="1">
              <a:buNone/>
            </a:pPr>
            <a:endParaRPr lang="nl-NL" sz="1800" dirty="0"/>
          </a:p>
          <a:p>
            <a:pPr lvl="1" eaLnBrk="1" hangingPunct="1"/>
            <a:endParaRPr lang="nl-NL" sz="1800" dirty="0" smtClean="0"/>
          </a:p>
          <a:p>
            <a:pPr lvl="1" eaLnBrk="1" hangingPunct="1"/>
            <a:endParaRPr lang="nl-NL" sz="1800" dirty="0"/>
          </a:p>
          <a:p>
            <a:pPr lvl="1" eaLnBrk="1" hangingPunct="1"/>
            <a:endParaRPr lang="nl-NL" sz="1800" dirty="0" smtClean="0"/>
          </a:p>
          <a:p>
            <a:pPr marL="457200" lvl="1" indent="0" eaLnBrk="1" hangingPunct="1">
              <a:buNone/>
            </a:pPr>
            <a:endParaRPr lang="nl-NL" sz="1800" dirty="0"/>
          </a:p>
          <a:p>
            <a:pPr lvl="1" eaLnBrk="1" hangingPunct="1"/>
            <a:endParaRPr lang="nl-NL" sz="1800" dirty="0" smtClean="0"/>
          </a:p>
          <a:p>
            <a:pPr marL="457200" lvl="1" indent="0" eaLnBrk="1" hangingPunct="1">
              <a:buNone/>
            </a:pPr>
            <a:endParaRPr lang="nl-NL" sz="1800" dirty="0" smtClean="0"/>
          </a:p>
          <a:p>
            <a:pPr marL="457200" lvl="1" indent="0" eaLnBrk="1" hangingPunct="1">
              <a:buNone/>
            </a:pPr>
            <a:endParaRPr lang="nl-NL" sz="1800" dirty="0"/>
          </a:p>
          <a:p>
            <a:pPr marL="457200" lvl="1" indent="0" eaLnBrk="1" hangingPunct="1">
              <a:buNone/>
            </a:pPr>
            <a:endParaRPr lang="nl-NL" sz="1800" dirty="0"/>
          </a:p>
          <a:p>
            <a:pPr lvl="1" eaLnBrk="1" hangingPunct="1"/>
            <a:endParaRPr lang="nl-NL" sz="1800" dirty="0" smtClean="0"/>
          </a:p>
          <a:p>
            <a:pPr marL="457200" lvl="1" indent="0" eaLnBrk="1" hangingPunct="1">
              <a:buNone/>
            </a:pPr>
            <a:endParaRPr lang="nl-NL" sz="1800" b="1" dirty="0" smtClean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1400" b="1" dirty="0" smtClean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1400" b="1" dirty="0" smtClean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1400" b="1" dirty="0" smtClean="0">
              <a:solidFill>
                <a:srgbClr val="20382B"/>
              </a:solidFill>
            </a:endParaRPr>
          </a:p>
          <a:p>
            <a:pPr lvl="1" eaLnBrk="1" hangingPunct="1"/>
            <a:endParaRPr lang="nl-NL" sz="1400" b="1" dirty="0" smtClean="0"/>
          </a:p>
          <a:p>
            <a:pPr lvl="2" eaLnBrk="1" hangingPunct="1"/>
            <a:endParaRPr lang="nl-NL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293071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fbeeldingsresultaat voor basiscalculaties voor marke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660" y="480399"/>
            <a:ext cx="946280" cy="134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1"/>
          <p:cNvSpPr>
            <a:spLocks noGrp="1"/>
          </p:cNvSpPr>
          <p:nvPr/>
        </p:nvSpPr>
        <p:spPr bwMode="auto">
          <a:xfrm>
            <a:off x="497949" y="69854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dirty="0" smtClean="0"/>
              <a:t>Exploitatiebegroting 				</a:t>
            </a:r>
            <a:r>
              <a:rPr lang="nl-NL" sz="2800" i="1" dirty="0" smtClean="0"/>
              <a:t>(pagina 36)</a:t>
            </a:r>
            <a:endParaRPr lang="nl-NL" sz="2000" i="1" dirty="0"/>
          </a:p>
        </p:txBody>
      </p:sp>
      <p:sp>
        <p:nvSpPr>
          <p:cNvPr id="4" name="Tijdelijke aanduiding voor inhoud 2"/>
          <p:cNvSpPr>
            <a:spLocks noGrp="1"/>
          </p:cNvSpPr>
          <p:nvPr/>
        </p:nvSpPr>
        <p:spPr bwMode="auto">
          <a:xfrm>
            <a:off x="497949" y="1836863"/>
            <a:ext cx="10515600" cy="432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Overzicht dat inzichtelijk maakt of je verlies of winst maakt (excl. btw)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>
                <a:solidFill>
                  <a:prstClr val="black"/>
                </a:solidFill>
              </a:rPr>
              <a:t>Exploitatie</a:t>
            </a:r>
            <a:r>
              <a:rPr lang="nl-NL" i="1" dirty="0" smtClean="0">
                <a:solidFill>
                  <a:srgbClr val="0070C0"/>
                </a:solidFill>
              </a:rPr>
              <a:t>begroting</a:t>
            </a:r>
            <a:r>
              <a:rPr lang="nl-NL" dirty="0" smtClean="0">
                <a:solidFill>
                  <a:prstClr val="black"/>
                </a:solidFill>
              </a:rPr>
              <a:t> (de komende periode)</a:t>
            </a:r>
            <a:r>
              <a:rPr lang="nl-NL" dirty="0"/>
              <a:t> </a:t>
            </a:r>
            <a:endParaRPr lang="nl-NL" dirty="0" smtClean="0"/>
          </a:p>
          <a:p>
            <a:r>
              <a:rPr lang="nl-NL" dirty="0" smtClean="0"/>
              <a:t>Exploitatie</a:t>
            </a:r>
            <a:r>
              <a:rPr lang="nl-NL" i="1" dirty="0" smtClean="0">
                <a:solidFill>
                  <a:srgbClr val="0070C0"/>
                </a:solidFill>
              </a:rPr>
              <a:t>overzicht</a:t>
            </a:r>
            <a:r>
              <a:rPr lang="nl-NL" i="1" dirty="0" smtClean="0"/>
              <a:t> </a:t>
            </a:r>
            <a:r>
              <a:rPr lang="nl-NL" dirty="0"/>
              <a:t>(de afgelopen periode)</a:t>
            </a:r>
          </a:p>
          <a:p>
            <a:endParaRPr lang="nl-NL" dirty="0" smtClean="0">
              <a:solidFill>
                <a:prstClr val="black"/>
              </a:solidFill>
            </a:endParaRPr>
          </a:p>
          <a:p>
            <a:r>
              <a:rPr lang="nl-NL" dirty="0" smtClean="0">
                <a:solidFill>
                  <a:prstClr val="black"/>
                </a:solidFill>
              </a:rPr>
              <a:t>Exploitatie</a:t>
            </a:r>
            <a:r>
              <a:rPr lang="nl-NL" i="1" dirty="0" smtClean="0">
                <a:solidFill>
                  <a:prstClr val="black"/>
                </a:solidFill>
              </a:rPr>
              <a:t>budget</a:t>
            </a:r>
            <a:r>
              <a:rPr lang="nl-NL" dirty="0" smtClean="0">
                <a:solidFill>
                  <a:prstClr val="black"/>
                </a:solidFill>
              </a:rPr>
              <a:t> (taakstellend karakter)</a:t>
            </a:r>
            <a:endParaRPr lang="nl-NL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Picture 2" descr="Afbeeldingsresultaat voor winst verli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095" y="3700497"/>
            <a:ext cx="2458957" cy="245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30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b="20635"/>
          <a:stretch/>
        </p:blipFill>
        <p:spPr>
          <a:xfrm>
            <a:off x="3540468" y="1672426"/>
            <a:ext cx="5111063" cy="4267211"/>
          </a:xfrm>
          <a:prstGeom prst="rect">
            <a:avLst/>
          </a:prstGeom>
        </p:spPr>
      </p:pic>
      <p:sp>
        <p:nvSpPr>
          <p:cNvPr id="3" name="Titel 1"/>
          <p:cNvSpPr>
            <a:spLocks noGrp="1"/>
          </p:cNvSpPr>
          <p:nvPr/>
        </p:nvSpPr>
        <p:spPr bwMode="auto">
          <a:xfrm>
            <a:off x="838200" y="632613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dirty="0" smtClean="0"/>
              <a:t>Exploitatiebegroting 				</a:t>
            </a:r>
            <a:r>
              <a:rPr lang="nl-NL" sz="2800" i="1" dirty="0" smtClean="0"/>
              <a:t>(pagina 36)</a:t>
            </a:r>
            <a:endParaRPr lang="nl-NL" sz="2000" i="1" dirty="0"/>
          </a:p>
        </p:txBody>
      </p:sp>
      <p:pic>
        <p:nvPicPr>
          <p:cNvPr id="4" name="Picture 2" descr="Afbeeldingsresultaat voor basiscalculaties voor marke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660" y="480399"/>
            <a:ext cx="946280" cy="134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46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fbeeldingsresultaat voor basiscalculaties voor marke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660" y="480399"/>
            <a:ext cx="946280" cy="134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b="71517"/>
          <a:stretch/>
        </p:blipFill>
        <p:spPr>
          <a:xfrm>
            <a:off x="2063079" y="2977697"/>
            <a:ext cx="8065841" cy="2416855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/>
        </p:nvSpPr>
        <p:spPr bwMode="auto">
          <a:xfrm>
            <a:off x="838200" y="1463448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dirty="0" smtClean="0"/>
              <a:t>Exploitatiebegroting 				</a:t>
            </a:r>
            <a:r>
              <a:rPr lang="nl-NL" sz="2800" i="1" dirty="0" smtClean="0"/>
              <a:t>(pagina 36)</a:t>
            </a:r>
            <a:endParaRPr lang="nl-NL" sz="2000" i="1" dirty="0"/>
          </a:p>
        </p:txBody>
      </p:sp>
    </p:spTree>
    <p:extLst>
      <p:ext uri="{BB962C8B-B14F-4D97-AF65-F5344CB8AC3E}">
        <p14:creationId xmlns:p14="http://schemas.microsoft.com/office/powerpoint/2010/main" val="869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660160"/>
            <a:ext cx="9144000" cy="980757"/>
          </a:xfrm>
        </p:spPr>
        <p:txBody>
          <a:bodyPr/>
          <a:lstStyle/>
          <a:p>
            <a:pPr algn="l"/>
            <a:r>
              <a:rPr lang="nl-NL" sz="4000" b="1" dirty="0" smtClean="0"/>
              <a:t>Beroepsproeve</a:t>
            </a:r>
            <a:r>
              <a:rPr lang="nl-NL" sz="4000" dirty="0" smtClean="0"/>
              <a:t/>
            </a:r>
            <a:br>
              <a:rPr lang="nl-NL" sz="4000" dirty="0" smtClean="0"/>
            </a:br>
            <a:r>
              <a:rPr lang="nl-NL" sz="4000" i="1" dirty="0" smtClean="0"/>
              <a:t>Adviseur duurzame leefomgeving</a:t>
            </a:r>
            <a:endParaRPr lang="nl-NL" sz="4000" i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t="6227"/>
          <a:stretch/>
        </p:blipFill>
        <p:spPr>
          <a:xfrm>
            <a:off x="2978381" y="1737360"/>
            <a:ext cx="6235238" cy="433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9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fbeeldingsresultaat voor basiscalculaties voor marke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660" y="480399"/>
            <a:ext cx="946280" cy="134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1"/>
          <p:cNvSpPr>
            <a:spLocks noGrp="1"/>
          </p:cNvSpPr>
          <p:nvPr/>
        </p:nvSpPr>
        <p:spPr bwMode="auto">
          <a:xfrm>
            <a:off x="838200" y="984476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dirty="0" smtClean="0"/>
              <a:t>Exploitatiebegroting 				</a:t>
            </a:r>
            <a:r>
              <a:rPr lang="nl-NL" sz="2800" i="1" dirty="0" smtClean="0"/>
              <a:t>(pagina 36)</a:t>
            </a:r>
            <a:endParaRPr lang="nl-NL" sz="2000" i="1" dirty="0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028" y="2814116"/>
            <a:ext cx="7561943" cy="234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9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b="20635"/>
          <a:stretch/>
        </p:blipFill>
        <p:spPr>
          <a:xfrm>
            <a:off x="5140668" y="1634326"/>
            <a:ext cx="5111063" cy="4267211"/>
          </a:xfrm>
          <a:prstGeom prst="rect">
            <a:avLst/>
          </a:prstGeom>
        </p:spPr>
      </p:pic>
      <p:sp>
        <p:nvSpPr>
          <p:cNvPr id="3" name="Titel 1"/>
          <p:cNvSpPr>
            <a:spLocks noGrp="1"/>
          </p:cNvSpPr>
          <p:nvPr/>
        </p:nvSpPr>
        <p:spPr bwMode="auto">
          <a:xfrm>
            <a:off x="838200" y="632613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dirty="0" smtClean="0"/>
              <a:t>Exploitatiebegroting 				</a:t>
            </a:r>
            <a:r>
              <a:rPr lang="nl-NL" sz="2800" i="1" dirty="0" smtClean="0"/>
              <a:t>(pagina 36)</a:t>
            </a:r>
            <a:endParaRPr lang="nl-NL" sz="2000" i="1" dirty="0"/>
          </a:p>
        </p:txBody>
      </p:sp>
      <p:pic>
        <p:nvPicPr>
          <p:cNvPr id="4" name="Picture 2" descr="Afbeeldingsresultaat voor basiscalculaties voor marke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660" y="480399"/>
            <a:ext cx="946280" cy="134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13405" y="3363480"/>
            <a:ext cx="8596668" cy="808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Kosten indelen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13405" y="4041344"/>
            <a:ext cx="4927263" cy="1860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Naar kostensoort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vaste/constante &amp; variabele 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directe &amp; indirecte kosten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10" name="Rechte verbindingslijn 9"/>
          <p:cNvCxnSpPr/>
          <p:nvPr/>
        </p:nvCxnSpPr>
        <p:spPr>
          <a:xfrm flipH="1" flipV="1">
            <a:off x="374073" y="3150524"/>
            <a:ext cx="5150427" cy="1177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 flipH="1" flipV="1">
            <a:off x="414221" y="5577685"/>
            <a:ext cx="5150427" cy="1177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77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fbeeldingsresultaat voor basiscalculaties voor marke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660" y="480399"/>
            <a:ext cx="946280" cy="134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1"/>
          <p:cNvSpPr>
            <a:spLocks noGrp="1"/>
          </p:cNvSpPr>
          <p:nvPr/>
        </p:nvSpPr>
        <p:spPr bwMode="auto">
          <a:xfrm>
            <a:off x="838200" y="756443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dirty="0" smtClean="0"/>
              <a:t>Exploitatiebegroting 				</a:t>
            </a:r>
            <a:r>
              <a:rPr lang="nl-NL" sz="2800" i="1" dirty="0" smtClean="0"/>
              <a:t>(pagina 36)</a:t>
            </a:r>
            <a:endParaRPr lang="nl-NL" sz="2000" i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905" y="2082006"/>
            <a:ext cx="822007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3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fbeeldingsresultaat voor basiscalculaties voor marke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660" y="480399"/>
            <a:ext cx="946280" cy="134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1"/>
          <p:cNvSpPr>
            <a:spLocks noGrp="1"/>
          </p:cNvSpPr>
          <p:nvPr/>
        </p:nvSpPr>
        <p:spPr bwMode="auto">
          <a:xfrm>
            <a:off x="506187" y="604840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dirty="0" smtClean="0"/>
              <a:t>Exploitatiebegroting 				</a:t>
            </a:r>
            <a:endParaRPr lang="nl-NL" sz="2000" i="1" dirty="0"/>
          </a:p>
        </p:txBody>
      </p:sp>
      <p:sp>
        <p:nvSpPr>
          <p:cNvPr id="4" name="Tijdelijke aanduiding voor inhoud 2"/>
          <p:cNvSpPr>
            <a:spLocks noGrp="1"/>
          </p:cNvSpPr>
          <p:nvPr/>
        </p:nvSpPr>
        <p:spPr bwMode="auto">
          <a:xfrm>
            <a:off x="506186" y="1743158"/>
            <a:ext cx="11179629" cy="432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4000" b="1" dirty="0" smtClean="0"/>
              <a:t>Opdrachten (</a:t>
            </a:r>
            <a:r>
              <a:rPr lang="nl-NL" sz="4000" b="1" dirty="0"/>
              <a:t>Rekenvaardigheid) </a:t>
            </a:r>
            <a:r>
              <a:rPr lang="nl-NL" sz="4000" b="1" dirty="0" smtClean="0"/>
              <a:t>:</a:t>
            </a:r>
          </a:p>
          <a:p>
            <a:pPr marL="0" indent="0">
              <a:buNone/>
            </a:pPr>
            <a:r>
              <a:rPr lang="nl-NL" sz="4000" dirty="0" smtClean="0"/>
              <a:t>pagina 43 t/m 51</a:t>
            </a:r>
          </a:p>
          <a:p>
            <a:pPr marL="0" indent="0">
              <a:buNone/>
            </a:pPr>
            <a:r>
              <a:rPr lang="nl-NL" sz="4000" dirty="0" smtClean="0"/>
              <a:t>11, 16, 20, 21, 26 en 32</a:t>
            </a:r>
            <a:endParaRPr lang="nl-NL" sz="4000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Picture 4" descr="https://s.s-bol.com/imgbase0/imagebase3/large/FC/3/7/3/1/92000000224713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2" y="2244721"/>
            <a:ext cx="2201699" cy="314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30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 smtClean="0"/>
              <a:t>Exploitatiebegroting 				</a:t>
            </a:r>
            <a:endParaRPr lang="nl-NL" sz="2000" i="1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503443"/>
            <a:ext cx="11179629" cy="4322591"/>
          </a:xfrm>
        </p:spPr>
        <p:txBody>
          <a:bodyPr/>
          <a:lstStyle/>
          <a:p>
            <a:pPr marL="0" indent="0">
              <a:buNone/>
            </a:pPr>
            <a:r>
              <a:rPr lang="nl-NL" sz="4000" b="1" dirty="0" smtClean="0"/>
              <a:t>Opdrachten (</a:t>
            </a:r>
            <a:r>
              <a:rPr lang="nl-NL" sz="4000" b="1" dirty="0"/>
              <a:t>Rekenvaardigheid) </a:t>
            </a:r>
            <a:r>
              <a:rPr lang="nl-NL" sz="4000" b="1" dirty="0" smtClean="0"/>
              <a:t>:</a:t>
            </a:r>
          </a:p>
          <a:p>
            <a:pPr marL="0" indent="0">
              <a:buNone/>
            </a:pPr>
            <a:r>
              <a:rPr lang="nl-NL" sz="4000" dirty="0" smtClean="0"/>
              <a:t>pagina 58 t/m 70</a:t>
            </a:r>
          </a:p>
          <a:p>
            <a:pPr marL="0" indent="0">
              <a:buNone/>
            </a:pPr>
            <a:r>
              <a:rPr lang="nl-NL" sz="4000" dirty="0" smtClean="0"/>
              <a:t>39, 44 en 45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Picture 4" descr="https://s.s-bol.com/imgbase0/imagebase3/large/FC/3/7/3/1/92000000224713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15" y="2005006"/>
            <a:ext cx="2804886" cy="400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43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69226"/>
            <a:ext cx="6638925" cy="4267200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524000" y="660160"/>
            <a:ext cx="9144000" cy="980757"/>
          </a:xfrm>
        </p:spPr>
        <p:txBody>
          <a:bodyPr/>
          <a:lstStyle/>
          <a:p>
            <a:pPr algn="l"/>
            <a:r>
              <a:rPr lang="nl-NL" sz="4000" b="1" dirty="0" smtClean="0"/>
              <a:t>Beroepsproeve</a:t>
            </a:r>
            <a:r>
              <a:rPr lang="nl-NL" sz="4000" dirty="0" smtClean="0"/>
              <a:t/>
            </a:r>
            <a:br>
              <a:rPr lang="nl-NL" sz="4000" dirty="0" smtClean="0"/>
            </a:br>
            <a:r>
              <a:rPr lang="nl-NL" sz="4000" i="1" dirty="0" smtClean="0"/>
              <a:t>Adviseur duurzame leefomgeving</a:t>
            </a:r>
            <a:endParaRPr lang="nl-NL" sz="4000" i="1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47" y="4850304"/>
            <a:ext cx="6555971" cy="156712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29059"/>
          <a:stretch/>
        </p:blipFill>
        <p:spPr>
          <a:xfrm>
            <a:off x="1524000" y="1769226"/>
            <a:ext cx="6638925" cy="302721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495" y="3712345"/>
            <a:ext cx="62865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524000" y="660160"/>
            <a:ext cx="9144000" cy="980757"/>
          </a:xfrm>
        </p:spPr>
        <p:txBody>
          <a:bodyPr/>
          <a:lstStyle/>
          <a:p>
            <a:pPr algn="l"/>
            <a:r>
              <a:rPr lang="nl-NL" sz="4000" b="1" dirty="0" smtClean="0"/>
              <a:t>Beroepsproeve</a:t>
            </a:r>
            <a:r>
              <a:rPr lang="nl-NL" sz="4000" dirty="0" smtClean="0"/>
              <a:t/>
            </a:r>
            <a:br>
              <a:rPr lang="nl-NL" sz="4000" dirty="0" smtClean="0"/>
            </a:br>
            <a:r>
              <a:rPr lang="nl-NL" sz="4000" i="1" dirty="0" smtClean="0"/>
              <a:t>Adviseur duurzame leefomgeving</a:t>
            </a:r>
            <a:endParaRPr lang="nl-NL" sz="4000" i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70563"/>
            <a:ext cx="76200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6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524000" y="660160"/>
            <a:ext cx="9144000" cy="980757"/>
          </a:xfrm>
        </p:spPr>
        <p:txBody>
          <a:bodyPr/>
          <a:lstStyle/>
          <a:p>
            <a:pPr algn="l"/>
            <a:r>
              <a:rPr lang="nl-NL" sz="4000" b="1" dirty="0" smtClean="0"/>
              <a:t>Beroepsproeve</a:t>
            </a:r>
            <a:r>
              <a:rPr lang="nl-NL" sz="4000" dirty="0" smtClean="0"/>
              <a:t/>
            </a:r>
            <a:br>
              <a:rPr lang="nl-NL" sz="4000" dirty="0" smtClean="0"/>
            </a:br>
            <a:r>
              <a:rPr lang="nl-NL" sz="4000" i="1" dirty="0" smtClean="0"/>
              <a:t>Adviseur duurzame leefomgeving</a:t>
            </a:r>
            <a:endParaRPr lang="nl-NL" sz="4000" i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70563"/>
            <a:ext cx="75819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9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524000" y="660160"/>
            <a:ext cx="9144000" cy="980757"/>
          </a:xfrm>
        </p:spPr>
        <p:txBody>
          <a:bodyPr anchor="t"/>
          <a:lstStyle/>
          <a:p>
            <a:pPr algn="l"/>
            <a:r>
              <a:rPr lang="nl-NL" sz="4000" b="1" dirty="0" smtClean="0"/>
              <a:t>Finan</a:t>
            </a:r>
            <a:r>
              <a:rPr lang="nl-NL" sz="4000" b="1" dirty="0" smtClean="0"/>
              <a:t>cieel management - </a:t>
            </a:r>
            <a:r>
              <a:rPr lang="nl-NL" sz="4000" i="1" dirty="0" smtClean="0"/>
              <a:t>Herhaling</a:t>
            </a:r>
            <a:endParaRPr lang="nl-NL" sz="4000" i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233" y="1872761"/>
            <a:ext cx="3240348" cy="356088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253" y="2664069"/>
            <a:ext cx="5536358" cy="224204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939" y="1759517"/>
            <a:ext cx="4864208" cy="442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7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524000" y="660160"/>
            <a:ext cx="9144000" cy="980757"/>
          </a:xfrm>
        </p:spPr>
        <p:txBody>
          <a:bodyPr anchor="t"/>
          <a:lstStyle/>
          <a:p>
            <a:pPr algn="l"/>
            <a:r>
              <a:rPr lang="nl-NL" sz="4000" b="1" dirty="0" smtClean="0"/>
              <a:t>Finan</a:t>
            </a:r>
            <a:r>
              <a:rPr lang="nl-NL" sz="4000" b="1" dirty="0" smtClean="0"/>
              <a:t>cieel management - </a:t>
            </a:r>
            <a:r>
              <a:rPr lang="nl-NL" sz="4000" i="1" dirty="0" smtClean="0"/>
              <a:t>Herhaling</a:t>
            </a:r>
            <a:br>
              <a:rPr lang="nl-NL" sz="4000" i="1" dirty="0" smtClean="0"/>
            </a:br>
            <a:r>
              <a:rPr lang="nl-NL" sz="4000" i="1" dirty="0"/>
              <a:t>Belasting toegevoegde waarde</a:t>
            </a:r>
            <a:endParaRPr lang="nl-NL" sz="4000" i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237" y="2756756"/>
            <a:ext cx="4111869" cy="341273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589" y="2756756"/>
            <a:ext cx="4401649" cy="3405049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285999" y="2147627"/>
            <a:ext cx="341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Inkoopproces</a:t>
            </a:r>
            <a:endParaRPr lang="nl-NL" b="1" dirty="0"/>
          </a:p>
        </p:txBody>
      </p:sp>
      <p:sp>
        <p:nvSpPr>
          <p:cNvPr id="9" name="Tekstvak 8"/>
          <p:cNvSpPr txBox="1"/>
          <p:nvPr/>
        </p:nvSpPr>
        <p:spPr>
          <a:xfrm>
            <a:off x="7174705" y="2152754"/>
            <a:ext cx="341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Verkoopproces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76909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524000" y="660160"/>
            <a:ext cx="9144000" cy="980757"/>
          </a:xfrm>
        </p:spPr>
        <p:txBody>
          <a:bodyPr anchor="t"/>
          <a:lstStyle/>
          <a:p>
            <a:pPr algn="l"/>
            <a:r>
              <a:rPr lang="nl-NL" sz="4000" b="1" dirty="0" smtClean="0"/>
              <a:t>Finan</a:t>
            </a:r>
            <a:r>
              <a:rPr lang="nl-NL" sz="4000" b="1" dirty="0" smtClean="0"/>
              <a:t>cieel management - </a:t>
            </a:r>
            <a:r>
              <a:rPr lang="nl-NL" sz="4000" i="1" dirty="0" smtClean="0"/>
              <a:t>Herhaling</a:t>
            </a:r>
            <a:br>
              <a:rPr lang="nl-NL" sz="4000" i="1" dirty="0" smtClean="0"/>
            </a:br>
            <a:r>
              <a:rPr lang="nl-NL" sz="4000" i="1" dirty="0"/>
              <a:t>Belasting toegevoegde waarde</a:t>
            </a:r>
            <a:endParaRPr lang="nl-NL" sz="4000" i="1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362366" y="2827842"/>
            <a:ext cx="3843008" cy="3798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800" b="1" i="1" dirty="0" smtClean="0">
                <a:solidFill>
                  <a:schemeClr val="tx1"/>
                </a:solidFill>
              </a:rPr>
              <a:t>Btw-tarieven</a:t>
            </a:r>
          </a:p>
          <a:p>
            <a:pPr algn="l"/>
            <a:endParaRPr lang="nl-NL" sz="1600" i="1" dirty="0">
              <a:solidFill>
                <a:schemeClr val="tx1"/>
              </a:solidFill>
            </a:endParaRPr>
          </a:p>
        </p:txBody>
      </p:sp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834480"/>
              </p:ext>
            </p:extLst>
          </p:nvPr>
        </p:nvGraphicFramePr>
        <p:xfrm>
          <a:off x="1989667" y="3445117"/>
          <a:ext cx="9424004" cy="12598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56998">
                  <a:extLst>
                    <a:ext uri="{9D8B030D-6E8A-4147-A177-3AD203B41FA5}">
                      <a16:colId xmlns:a16="http://schemas.microsoft.com/office/drawing/2014/main" val="1281642109"/>
                    </a:ext>
                  </a:extLst>
                </a:gridCol>
                <a:gridCol w="2836068">
                  <a:extLst>
                    <a:ext uri="{9D8B030D-6E8A-4147-A177-3AD203B41FA5}">
                      <a16:colId xmlns:a16="http://schemas.microsoft.com/office/drawing/2014/main" val="236362889"/>
                    </a:ext>
                  </a:extLst>
                </a:gridCol>
                <a:gridCol w="5630938">
                  <a:extLst>
                    <a:ext uri="{9D8B030D-6E8A-4147-A177-3AD203B41FA5}">
                      <a16:colId xmlns:a16="http://schemas.microsoft.com/office/drawing/2014/main" val="26479856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1" dirty="0" smtClean="0">
                          <a:solidFill>
                            <a:srgbClr val="232572"/>
                          </a:solidFill>
                        </a:rPr>
                        <a:t>21%</a:t>
                      </a:r>
                      <a:endParaRPr lang="nl-NL" b="1" dirty="0">
                        <a:solidFill>
                          <a:srgbClr val="23257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dirty="0" smtClean="0"/>
                        <a:t>Algemeen</a:t>
                      </a:r>
                      <a:r>
                        <a:rPr lang="nl-NL" sz="1400" b="1" baseline="0" dirty="0" smtClean="0"/>
                        <a:t> of basistarief</a:t>
                      </a:r>
                      <a:endParaRPr lang="nl-NL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b="1" dirty="0" smtClean="0"/>
                        <a:t>die niet vrijgesteld zijn, en die niet onder het 9%- of 0%-tarief vallen. </a:t>
                      </a:r>
                      <a:endParaRPr lang="nl-NL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309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 smtClean="0">
                          <a:solidFill>
                            <a:srgbClr val="232572"/>
                          </a:solidFill>
                        </a:rPr>
                        <a:t>9%*</a:t>
                      </a:r>
                      <a:endParaRPr lang="nl-NL" b="1" dirty="0">
                        <a:solidFill>
                          <a:srgbClr val="23257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b="1" dirty="0" smtClean="0"/>
                        <a:t>Verlaagd tarief</a:t>
                      </a:r>
                      <a:endParaRPr lang="nl-N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b="1" dirty="0" smtClean="0"/>
                        <a:t>Voedingsmiddelen, water, agrarische goederen, geneesmiddelen, kunst en boeken</a:t>
                      </a:r>
                      <a:endParaRPr lang="nl-NL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12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smtClean="0">
                          <a:solidFill>
                            <a:srgbClr val="232572"/>
                          </a:solidFill>
                        </a:rPr>
                        <a:t>0%</a:t>
                      </a:r>
                      <a:endParaRPr lang="nl-NL" b="1" dirty="0">
                        <a:solidFill>
                          <a:srgbClr val="232572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sz="1400" b="1" dirty="0" smtClean="0"/>
                        <a:t>Goederen die je exporteert, visvangst,</a:t>
                      </a:r>
                      <a:r>
                        <a:rPr lang="nl-NL" sz="1400" b="1" baseline="0" dirty="0" smtClean="0"/>
                        <a:t> accijnsgoederen</a:t>
                      </a:r>
                      <a:endParaRPr lang="nl-NL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90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34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524000" y="660160"/>
            <a:ext cx="9144000" cy="980757"/>
          </a:xfrm>
        </p:spPr>
        <p:txBody>
          <a:bodyPr anchor="t"/>
          <a:lstStyle/>
          <a:p>
            <a:pPr algn="l"/>
            <a:r>
              <a:rPr lang="nl-NL" sz="4000" b="1" dirty="0" smtClean="0"/>
              <a:t>Finan</a:t>
            </a:r>
            <a:r>
              <a:rPr lang="nl-NL" sz="4000" b="1" dirty="0" smtClean="0"/>
              <a:t>cieel management - </a:t>
            </a:r>
            <a:r>
              <a:rPr lang="nl-NL" sz="4000" i="1" dirty="0" smtClean="0"/>
              <a:t>Herhaling</a:t>
            </a:r>
            <a:br>
              <a:rPr lang="nl-NL" sz="4000" i="1" dirty="0" smtClean="0"/>
            </a:br>
            <a:r>
              <a:rPr lang="nl-NL" sz="4000" i="1" dirty="0"/>
              <a:t>Hoofdstuk 1. Kosten</a:t>
            </a:r>
            <a:endParaRPr lang="nl-NL" sz="4000" i="1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2A428030-638A-4C55-BF9F-509CA546E319}"/>
              </a:ext>
            </a:extLst>
          </p:cNvPr>
          <p:cNvSpPr txBox="1">
            <a:spLocks/>
          </p:cNvSpPr>
          <p:nvPr/>
        </p:nvSpPr>
        <p:spPr bwMode="auto">
          <a:xfrm>
            <a:off x="838200" y="2363377"/>
            <a:ext cx="10515600" cy="74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b="1" dirty="0" smtClean="0">
                <a:solidFill>
                  <a:srgbClr val="002060"/>
                </a:solidFill>
              </a:rPr>
              <a:t>KOSTEN ~ UITGAVEN</a:t>
            </a:r>
            <a:endParaRPr lang="nl-NL" sz="28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Afbeeldingsresultaat voor kosten uitgav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578" y="3109546"/>
            <a:ext cx="7630844" cy="27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fbeeldingsresultaat voor basiscalculaties voor marke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660" y="480399"/>
            <a:ext cx="946280" cy="134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22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7DE6F1-65E5-4742-993C-166C160C650C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47a28104-336f-447d-946e-e305ac2bcd47"/>
    <ds:schemaRef ds:uri="http://purl.org/dc/elements/1.1/"/>
    <ds:schemaRef ds:uri="http://schemas.microsoft.com/office/infopath/2007/PartnerControls"/>
    <ds:schemaRef ds:uri="34354c1b-6b8c-435b-ad50-990538c1955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E0517EB-918A-4F91-B474-4547F2D83E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178DC7-BC1F-4934-A7E1-71B04BEB44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3599</TotalTime>
  <Words>320</Words>
  <Application>Microsoft Office PowerPoint</Application>
  <PresentationFormat>Breedbeeld</PresentationFormat>
  <Paragraphs>111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Trebuchet MS</vt:lpstr>
      <vt:lpstr>Wingdings 3</vt:lpstr>
      <vt:lpstr>Thema1</vt:lpstr>
      <vt:lpstr>Herhaling  Financieel Management</vt:lpstr>
      <vt:lpstr>Beroepsproeve Adviseur duurzame leefomgeving</vt:lpstr>
      <vt:lpstr>Beroepsproeve Adviseur duurzame leefomgeving</vt:lpstr>
      <vt:lpstr>Beroepsproeve Adviseur duurzame leefomgeving</vt:lpstr>
      <vt:lpstr>Beroepsproeve Adviseur duurzame leefomgeving</vt:lpstr>
      <vt:lpstr>Financieel management - Herhaling</vt:lpstr>
      <vt:lpstr>Financieel management - Herhaling Belasting toegevoegde waarde</vt:lpstr>
      <vt:lpstr>Financieel management - Herhaling Belasting toegevoegde waarde</vt:lpstr>
      <vt:lpstr>Financieel management - Herhaling Hoofdstuk 1. Kosten</vt:lpstr>
      <vt:lpstr>Financieel management - Herhaling Hoofdstuk 1. Kosten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Exploitatiebegroting     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57</cp:revision>
  <dcterms:created xsi:type="dcterms:W3CDTF">2017-09-05T13:31:36Z</dcterms:created>
  <dcterms:modified xsi:type="dcterms:W3CDTF">2019-12-17T13:03:48Z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